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3"/>
  </p:notesMasterIdLst>
  <p:sldIdLst>
    <p:sldId id="256" r:id="rId2"/>
    <p:sldId id="437" r:id="rId3"/>
    <p:sldId id="433" r:id="rId4"/>
    <p:sldId id="435" r:id="rId5"/>
    <p:sldId id="434" r:id="rId6"/>
    <p:sldId id="438" r:id="rId7"/>
    <p:sldId id="439" r:id="rId8"/>
    <p:sldId id="440" r:id="rId9"/>
    <p:sldId id="441" r:id="rId10"/>
    <p:sldId id="436" r:id="rId11"/>
    <p:sldId id="289" r:id="rId12"/>
  </p:sldIdLst>
  <p:sldSz cx="9144000" cy="5143500" type="screen16x9"/>
  <p:notesSz cx="9872663" cy="6797675"/>
  <p:embeddedFontLst>
    <p:embeddedFont>
      <p:font typeface="HY강M" panose="020B0600000101010101" charset="-127"/>
      <p:regular r:id="rId14"/>
    </p:embeddedFont>
    <p:embeddedFont>
      <p:font typeface="Yoon 윤고딕 520_TT" panose="020B0600000101010101" charset="-127"/>
      <p:regular r:id="rId15"/>
    </p:embeddedFont>
    <p:embeddedFont>
      <p:font typeface="Yoon 윤고딕 540_TT" panose="020B0600000101010101" charset="-127"/>
      <p:regular r:id="rId16"/>
    </p:embeddedFont>
    <p:embeddedFont>
      <p:font typeface="Yoon 윤명조 520_TT" panose="020B0600000101010101" charset="-127"/>
      <p:regular r:id="rId17"/>
    </p:embeddedFont>
    <p:embeddedFont>
      <p:font typeface="맑은 고딕" panose="020B0503020000020004" pitchFamily="50" charset="-127"/>
      <p:regular r:id="rId18"/>
      <p:bold r:id="rId19"/>
    </p:embeddedFont>
    <p:embeddedFont>
      <p:font typeface="한컴 윤고딕 250" panose="02020603020101020101" pitchFamily="18" charset="-127"/>
      <p:regular r:id="rId20"/>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4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DF4"/>
    <a:srgbClr val="216879"/>
    <a:srgbClr val="F2F2F2"/>
    <a:srgbClr val="C7E7EF"/>
    <a:srgbClr val="37ABC8"/>
    <a:srgbClr val="E9F6F9"/>
    <a:srgbClr val="83CCDD"/>
    <a:srgbClr val="CC706E"/>
    <a:srgbClr val="F7F7F7"/>
    <a:srgbClr val="D417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밝은 스타일 3 - 강조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5758FB7-9AC5-4552-8A53-C91805E547FA}" styleName="테마 스타일 1 - 강조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E8034E78-7F5D-4C2E-B375-FC64B27BC917}" styleName="어두운 스타일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2" autoAdjust="0"/>
    <p:restoredTop sz="94611" autoAdjust="0"/>
  </p:normalViewPr>
  <p:slideViewPr>
    <p:cSldViewPr showGuides="1">
      <p:cViewPr varScale="1">
        <p:scale>
          <a:sx n="146" d="100"/>
          <a:sy n="146" d="100"/>
        </p:scale>
        <p:origin x="2190" y="114"/>
      </p:cViewPr>
      <p:guideLst>
        <p:guide orient="horz" pos="1847"/>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4278154" cy="339884"/>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5592224" y="0"/>
            <a:ext cx="4278154" cy="339884"/>
          </a:xfrm>
          <a:prstGeom prst="rect">
            <a:avLst/>
          </a:prstGeom>
        </p:spPr>
        <p:txBody>
          <a:bodyPr vert="horz" lIns="91440" tIns="45720" rIns="91440" bIns="45720" rtlCol="0"/>
          <a:lstStyle>
            <a:lvl1pPr algn="r">
              <a:defRPr sz="1200"/>
            </a:lvl1pPr>
          </a:lstStyle>
          <a:p>
            <a:fld id="{0A8BE272-ABCB-4206-8DCB-7E4BF27D05A6}" type="datetimeFigureOut">
              <a:rPr lang="ko-KR" altLang="en-US" smtClean="0"/>
              <a:pPr/>
              <a:t>2019-10-09</a:t>
            </a:fld>
            <a:endParaRPr lang="ko-KR" altLang="en-US"/>
          </a:p>
        </p:txBody>
      </p:sp>
      <p:sp>
        <p:nvSpPr>
          <p:cNvPr id="4" name="슬라이드 이미지 개체 틀 3"/>
          <p:cNvSpPr>
            <a:spLocks noGrp="1" noRot="1" noChangeAspect="1"/>
          </p:cNvSpPr>
          <p:nvPr>
            <p:ph type="sldImg" idx="2"/>
          </p:nvPr>
        </p:nvSpPr>
        <p:spPr>
          <a:xfrm>
            <a:off x="2670175" y="509588"/>
            <a:ext cx="4532313" cy="2549525"/>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987267" y="3228896"/>
            <a:ext cx="7898130" cy="3058954"/>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6456612"/>
            <a:ext cx="4278154" cy="339884"/>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5592224" y="6456612"/>
            <a:ext cx="4278154" cy="339884"/>
          </a:xfrm>
          <a:prstGeom prst="rect">
            <a:avLst/>
          </a:prstGeom>
        </p:spPr>
        <p:txBody>
          <a:bodyPr vert="horz" lIns="91440" tIns="45720" rIns="91440" bIns="45720" rtlCol="0" anchor="b"/>
          <a:lstStyle>
            <a:lvl1pPr algn="r">
              <a:defRPr sz="1200"/>
            </a:lvl1pPr>
          </a:lstStyle>
          <a:p>
            <a:fld id="{842C0B5B-8FC5-4049-AEF5-89584415D578}" type="slidenum">
              <a:rPr lang="ko-KR" altLang="en-US" smtClean="0"/>
              <a:pPr/>
              <a:t>‹#›</a:t>
            </a:fld>
            <a:endParaRPr lang="ko-KR" altLang="en-US"/>
          </a:p>
        </p:txBody>
      </p:sp>
    </p:spTree>
    <p:extLst>
      <p:ext uri="{BB962C8B-B14F-4D97-AF65-F5344CB8AC3E}">
        <p14:creationId xmlns:p14="http://schemas.microsoft.com/office/powerpoint/2010/main" val="94956237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5"/>
          </p:nvPr>
        </p:nvSpPr>
        <p:spPr/>
        <p:txBody>
          <a:bodyPr/>
          <a:lstStyle/>
          <a:p>
            <a:fld id="{842C0B5B-8FC5-4049-AEF5-89584415D578}" type="slidenum">
              <a:rPr lang="ko-KR" altLang="en-US" smtClean="0"/>
              <a:pPr/>
              <a:t>1</a:t>
            </a:fld>
            <a:endParaRPr lang="ko-KR" altLang="en-US"/>
          </a:p>
        </p:txBody>
      </p:sp>
    </p:spTree>
    <p:extLst>
      <p:ext uri="{BB962C8B-B14F-4D97-AF65-F5344CB8AC3E}">
        <p14:creationId xmlns:p14="http://schemas.microsoft.com/office/powerpoint/2010/main" val="908841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5"/>
          </p:nvPr>
        </p:nvSpPr>
        <p:spPr/>
        <p:txBody>
          <a:bodyPr/>
          <a:lstStyle/>
          <a:p>
            <a:fld id="{842C0B5B-8FC5-4049-AEF5-89584415D578}" type="slidenum">
              <a:rPr lang="ko-KR" altLang="en-US" smtClean="0"/>
              <a:pPr/>
              <a:t>11</a:t>
            </a:fld>
            <a:endParaRPr lang="ko-KR" altLang="en-US"/>
          </a:p>
        </p:txBody>
      </p:sp>
    </p:spTree>
    <p:extLst>
      <p:ext uri="{BB962C8B-B14F-4D97-AF65-F5344CB8AC3E}">
        <p14:creationId xmlns:p14="http://schemas.microsoft.com/office/powerpoint/2010/main" val="3409589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1597819"/>
            <a:ext cx="7772400" cy="1102519"/>
          </a:xfrm>
        </p:spPr>
        <p:txBody>
          <a:bodyPr/>
          <a:lstStyle/>
          <a:p>
            <a:r>
              <a:rPr lang="ko-KR" altLang="en-US"/>
              <a:t>마스터 제목 스타일 편집</a:t>
            </a:r>
          </a:p>
        </p:txBody>
      </p:sp>
      <p:sp>
        <p:nvSpPr>
          <p:cNvPr id="3" name="부제목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4B78789E-6CD7-4F43-B589-69FE8E2BCEF7}" type="datetime1">
              <a:rPr lang="ko-KR" altLang="en-US" smtClean="0"/>
              <a:pPr/>
              <a:t>2019-10-09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948391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E303F94C-E11B-415A-A90C-AC388974DD2A}" type="datetime1">
              <a:rPr lang="ko-KR" altLang="en-US" smtClean="0"/>
              <a:pPr/>
              <a:t>2019-10-09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610716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05979"/>
            <a:ext cx="2057400" cy="4388644"/>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457200" y="205979"/>
            <a:ext cx="6019800" cy="4388644"/>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01CC5522-0758-4364-BD23-B7E8A352863A}" type="datetime1">
              <a:rPr lang="ko-KR" altLang="en-US" smtClean="0"/>
              <a:pPr/>
              <a:t>2019-10-09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1974260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3B1484A-88D6-4562-B5F5-DAF103A8FE9D}" type="datetime1">
              <a:rPr lang="ko-KR" altLang="en-US" smtClean="0"/>
              <a:pPr/>
              <a:t>2019-10-09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657152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3305176"/>
            <a:ext cx="7772400" cy="1021556"/>
          </a:xfrm>
        </p:spPr>
        <p:txBody>
          <a:bodyPr anchor="t"/>
          <a:lstStyle>
            <a:lvl1pPr algn="l">
              <a:defRPr sz="4000" b="1" cap="all"/>
            </a:lvl1pPr>
          </a:lstStyle>
          <a:p>
            <a:r>
              <a:rPr lang="ko-KR" altLang="en-US"/>
              <a:t>마스터 제목 스타일 편집</a:t>
            </a:r>
          </a:p>
        </p:txBody>
      </p:sp>
      <p:sp>
        <p:nvSpPr>
          <p:cNvPr id="3" name="텍스트 개체 틀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FCB0A379-7917-4A31-A7EB-712CEEEEE437}" type="datetime1">
              <a:rPr lang="ko-KR" altLang="en-US" smtClean="0"/>
              <a:pPr/>
              <a:t>2019-10-09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1211859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C2CE4934-4665-43B5-A7EF-5F8744C74867}" type="datetime1">
              <a:rPr lang="ko-KR" altLang="en-US" smtClean="0"/>
              <a:pPr/>
              <a:t>2019-10-09</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3955383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a:t>마스터 제목 스타일 편집</a:t>
            </a:r>
          </a:p>
        </p:txBody>
      </p:sp>
      <p:sp>
        <p:nvSpPr>
          <p:cNvPr id="3" name="텍스트 개체 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7C535ABF-9C40-45DF-A9CF-2916AF1B441B}" type="datetime1">
              <a:rPr lang="ko-KR" altLang="en-US" smtClean="0"/>
              <a:pPr/>
              <a:t>2019-10-09</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2077747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A3FDAEFF-49D0-44F4-BD37-F746E5A35F10}" type="datetime1">
              <a:rPr lang="ko-KR" altLang="en-US" smtClean="0"/>
              <a:pPr/>
              <a:t>2019-10-09</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2229658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2DF02171-E9E7-4BF1-9B40-1ACF8AA6E762}" type="datetime1">
              <a:rPr lang="ko-KR" altLang="en-US" smtClean="0"/>
              <a:pPr/>
              <a:t>2019-10-09</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2693518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1" y="204787"/>
            <a:ext cx="3008313" cy="871538"/>
          </a:xfrm>
        </p:spPr>
        <p:txBody>
          <a:bodyPr anchor="b"/>
          <a:lstStyle>
            <a:lvl1pPr algn="l">
              <a:defRPr sz="2000" b="1"/>
            </a:lvl1pPr>
          </a:lstStyle>
          <a:p>
            <a:r>
              <a:rPr lang="ko-KR" altLang="en-US"/>
              <a:t>마스터 제목 스타일 편집</a:t>
            </a:r>
          </a:p>
        </p:txBody>
      </p:sp>
      <p:sp>
        <p:nvSpPr>
          <p:cNvPr id="3" name="내용 개체 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B80C4FBC-F0DA-4F2E-A888-FA555ADF3BBA}" type="datetime1">
              <a:rPr lang="ko-KR" altLang="en-US" smtClean="0"/>
              <a:pPr/>
              <a:t>2019-10-09</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15942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3600450"/>
            <a:ext cx="5486400" cy="425054"/>
          </a:xfrm>
        </p:spPr>
        <p:txBody>
          <a:bodyPr anchor="b"/>
          <a:lstStyle>
            <a:lvl1pPr algn="l">
              <a:defRPr sz="2000" b="1"/>
            </a:lvl1pPr>
          </a:lstStyle>
          <a:p>
            <a:r>
              <a:rPr lang="ko-KR" altLang="en-US"/>
              <a:t>마스터 제목 스타일 편집</a:t>
            </a:r>
          </a:p>
        </p:txBody>
      </p:sp>
      <p:sp>
        <p:nvSpPr>
          <p:cNvPr id="3" name="그림 개체 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3DC05CD4-5E2C-4D41-B75D-F49CE23C31BC}" type="datetime1">
              <a:rPr lang="ko-KR" altLang="en-US" smtClean="0"/>
              <a:pPr/>
              <a:t>2019-10-09</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4011768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6257859-C61C-45F8-9153-162B865691D9}" type="datetime1">
              <a:rPr lang="ko-KR" altLang="en-US" smtClean="0"/>
              <a:pPr/>
              <a:t>2019-10-09</a:t>
            </a:fld>
            <a:endParaRPr lang="ko-KR" altLang="en-US"/>
          </a:p>
        </p:txBody>
      </p:sp>
      <p:sp>
        <p:nvSpPr>
          <p:cNvPr id="5" name="바닥글 개체 틀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9392937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vhrehfdl/KB_Financial/tree/master/Naive%20Baye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788024" y="4572684"/>
            <a:ext cx="4104457" cy="415498"/>
          </a:xfrm>
          <a:prstGeom prst="rect">
            <a:avLst/>
          </a:prstGeom>
          <a:noFill/>
        </p:spPr>
        <p:txBody>
          <a:bodyPr wrap="square" rtlCol="0">
            <a:spAutoFit/>
          </a:bodyPr>
          <a:lstStyle/>
          <a:p>
            <a:pPr algn="r"/>
            <a:endParaRPr lang="en-US" altLang="ko-KR" sz="1050" spc="-100" dirty="0">
              <a:ln>
                <a:solidFill>
                  <a:schemeClr val="bg1">
                    <a:lumMod val="65000"/>
                    <a:alpha val="0"/>
                  </a:schemeClr>
                </a:solidFill>
              </a:ln>
              <a:solidFill>
                <a:schemeClr val="bg1">
                  <a:lumMod val="75000"/>
                </a:schemeClr>
              </a:solidFill>
              <a:latin typeface="Yoon 윤고딕 520_TT" panose="02090603020101020101" pitchFamily="18" charset="-127"/>
              <a:ea typeface="Yoon 윤고딕 520_TT" panose="02090603020101020101" pitchFamily="18" charset="-127"/>
            </a:endParaRPr>
          </a:p>
          <a:p>
            <a:pPr algn="r"/>
            <a:r>
              <a:rPr lang="en-US" altLang="ko-KR" sz="1050" spc="-100">
                <a:ln>
                  <a:solidFill>
                    <a:schemeClr val="bg1">
                      <a:lumMod val="65000"/>
                      <a:alpha val="0"/>
                    </a:schemeClr>
                  </a:solidFill>
                </a:ln>
                <a:solidFill>
                  <a:schemeClr val="bg1">
                    <a:lumMod val="50000"/>
                  </a:schemeClr>
                </a:solidFill>
                <a:latin typeface="Yoon 윤고딕 520_TT" panose="02090603020101020101" pitchFamily="18" charset="-127"/>
                <a:ea typeface="Yoon 윤고딕 520_TT" panose="02090603020101020101" pitchFamily="18" charset="-127"/>
              </a:rPr>
              <a:t>Lee. J. H</a:t>
            </a:r>
            <a:endParaRPr lang="ko-KR" altLang="en-US" sz="1050" spc="-100" dirty="0">
              <a:ln>
                <a:solidFill>
                  <a:schemeClr val="bg1">
                    <a:lumMod val="65000"/>
                    <a:alpha val="0"/>
                  </a:schemeClr>
                </a:solidFill>
              </a:ln>
              <a:solidFill>
                <a:schemeClr val="bg1">
                  <a:lumMod val="50000"/>
                </a:schemeClr>
              </a:solidFill>
              <a:latin typeface="Yoon 윤고딕 520_TT" panose="02090603020101020101" pitchFamily="18" charset="-127"/>
              <a:ea typeface="Yoon 윤고딕 520_TT" panose="02090603020101020101" pitchFamily="18" charset="-127"/>
            </a:endParaRPr>
          </a:p>
        </p:txBody>
      </p:sp>
      <p:sp>
        <p:nvSpPr>
          <p:cNvPr id="6" name="TextBox 5"/>
          <p:cNvSpPr txBox="1"/>
          <p:nvPr/>
        </p:nvSpPr>
        <p:spPr>
          <a:xfrm>
            <a:off x="2622413" y="3523168"/>
            <a:ext cx="3899168" cy="461665"/>
          </a:xfrm>
          <a:prstGeom prst="rect">
            <a:avLst/>
          </a:prstGeom>
          <a:noFill/>
        </p:spPr>
        <p:txBody>
          <a:bodyPr wrap="square" rtlCol="0" anchor="ctr" anchorCtr="0">
            <a:spAutoFit/>
          </a:bodyPr>
          <a:lstStyle/>
          <a:p>
            <a:pPr algn="ctr"/>
            <a:r>
              <a:rPr lang="en-US" altLang="ko-KR" sz="2400">
                <a:ln>
                  <a:solidFill>
                    <a:schemeClr val="bg1">
                      <a:lumMod val="65000"/>
                      <a:alpha val="0"/>
                    </a:schemeClr>
                  </a:solidFill>
                </a:ln>
                <a:latin typeface="Yoon 윤고딕 540_TT" panose="02090603020101020101" pitchFamily="18" charset="-127"/>
                <a:ea typeface="Yoon 윤고딕 540_TT" panose="02090603020101020101" pitchFamily="18" charset="-127"/>
              </a:rPr>
              <a:t>Naïve Bayes</a:t>
            </a:r>
            <a:endParaRPr lang="ko-KR" altLang="en-US" sz="160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7" name="TextBox 6"/>
          <p:cNvSpPr txBox="1"/>
          <p:nvPr/>
        </p:nvSpPr>
        <p:spPr>
          <a:xfrm>
            <a:off x="2088801" y="4146863"/>
            <a:ext cx="4966393" cy="253917"/>
          </a:xfrm>
          <a:prstGeom prst="rect">
            <a:avLst/>
          </a:prstGeom>
          <a:noFill/>
        </p:spPr>
        <p:txBody>
          <a:bodyPr wrap="square" rtlCol="0">
            <a:spAutoFit/>
          </a:bodyPr>
          <a:lstStyle/>
          <a:p>
            <a:pPr algn="dist"/>
            <a:r>
              <a:rPr lang="en-US" altLang="ko-KR" sz="1050" spc="-10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rPr>
              <a:t>|Naïve Bayes</a:t>
            </a:r>
            <a:r>
              <a:rPr lang="ko-KR" altLang="en-US" sz="1050" spc="-10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endParaRPr lang="ko-KR" altLang="en-US" sz="1050" spc="-100" dirty="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endParaRPr>
          </a:p>
        </p:txBody>
      </p:sp>
      <p:cxnSp>
        <p:nvCxnSpPr>
          <p:cNvPr id="9" name="직선 연결선 8"/>
          <p:cNvCxnSpPr/>
          <p:nvPr/>
        </p:nvCxnSpPr>
        <p:spPr>
          <a:xfrm>
            <a:off x="2213000" y="4026232"/>
            <a:ext cx="4717994" cy="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 name="그림 4">
            <a:extLst>
              <a:ext uri="{FF2B5EF4-FFF2-40B4-BE49-F238E27FC236}">
                <a16:creationId xmlns:a16="http://schemas.microsoft.com/office/drawing/2014/main" id="{6E653AE0-CC13-481A-8EF2-426A3A0E9E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3026" y="1603131"/>
            <a:ext cx="3877949" cy="1411442"/>
          </a:xfrm>
          <a:prstGeom prst="rect">
            <a:avLst/>
          </a:prstGeom>
        </p:spPr>
      </p:pic>
    </p:spTree>
    <p:extLst>
      <p:ext uri="{BB962C8B-B14F-4D97-AF65-F5344CB8AC3E}">
        <p14:creationId xmlns:p14="http://schemas.microsoft.com/office/powerpoint/2010/main" val="785726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Evaluation</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10</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0 3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알고리즘 구현</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FC8B9A75-2916-48C6-9F09-1C458D6F415B}"/>
              </a:ext>
            </a:extLst>
          </p:cNvPr>
          <p:cNvSpPr txBox="1"/>
          <p:nvPr/>
        </p:nvSpPr>
        <p:spPr>
          <a:xfrm>
            <a:off x="2421991" y="1249184"/>
            <a:ext cx="4300016" cy="215444"/>
          </a:xfrm>
          <a:prstGeom prst="rect">
            <a:avLst/>
          </a:prstGeom>
          <a:noFill/>
        </p:spPr>
        <p:txBody>
          <a:bodyPr wrap="square" rtlCol="0">
            <a:spAutoFit/>
          </a:bodyPr>
          <a:lstStyle/>
          <a:p>
            <a:pPr algn="ct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Test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셋을 사용해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Accuracy</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와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F1 Score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측정</a:t>
            </a:r>
            <a:endParaRPr lang="ko-KR" altLang="en-US" sz="800" spc="-100" dirty="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20" name="TextBox 19">
            <a:extLst>
              <a:ext uri="{FF2B5EF4-FFF2-40B4-BE49-F238E27FC236}">
                <a16:creationId xmlns:a16="http://schemas.microsoft.com/office/drawing/2014/main" id="{B658F7CE-9E19-45BA-8D08-77BDCD3592F2}"/>
              </a:ext>
            </a:extLst>
          </p:cNvPr>
          <p:cNvSpPr txBox="1"/>
          <p:nvPr/>
        </p:nvSpPr>
        <p:spPr>
          <a:xfrm>
            <a:off x="2846154" y="2064524"/>
            <a:ext cx="3451693" cy="2379434"/>
          </a:xfrm>
          <a:prstGeom prst="rect">
            <a:avLst/>
          </a:prstGeom>
          <a:noFill/>
          <a:ln>
            <a:solidFill>
              <a:schemeClr val="bg1">
                <a:lumMod val="50000"/>
              </a:schemeClr>
            </a:solidFill>
          </a:ln>
        </p:spPr>
        <p:txBody>
          <a:bodyPr wrap="square" rtlCol="0">
            <a:spAutoFit/>
          </a:bodyPr>
          <a:lstStyle/>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from sklearn.metrics import accuracy_score</a:t>
            </a:r>
          </a:p>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from sklearn.metrics import classification_report</a:t>
            </a:r>
          </a:p>
          <a:p>
            <a:pP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실제 정답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[‘neg’, ‘pos’ … ‘neg’]</a:t>
            </a:r>
          </a:p>
          <a:p>
            <a:pPr>
              <a:lnSpc>
                <a:spcPct val="150000"/>
              </a:lnSpc>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예측 정답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[‘neg’, ‘neg,’ … ‘pos’]</a:t>
            </a:r>
          </a:p>
          <a:p>
            <a:pP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accuracy_score(</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실제 정답</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예측 정답</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a:t>
            </a:r>
          </a:p>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print(classification_report(</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실제 정답</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예측 정답</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a:t>
            </a:r>
          </a:p>
        </p:txBody>
      </p:sp>
      <p:grpSp>
        <p:nvGrpSpPr>
          <p:cNvPr id="21" name="그룹 20">
            <a:extLst>
              <a:ext uri="{FF2B5EF4-FFF2-40B4-BE49-F238E27FC236}">
                <a16:creationId xmlns:a16="http://schemas.microsoft.com/office/drawing/2014/main" id="{693E00E9-E75C-4553-AA45-59EAEB881CD8}"/>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F3A2DCAE-81E1-413A-BBAA-59AE28AB18E1}"/>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E1E72776-A210-4334-877A-99FF7052B08A}"/>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Naïve Bayes</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p>
          </p:txBody>
        </p:sp>
        <p:cxnSp>
          <p:nvCxnSpPr>
            <p:cNvPr id="26" name="직선 연결선 25">
              <a:extLst>
                <a:ext uri="{FF2B5EF4-FFF2-40B4-BE49-F238E27FC236}">
                  <a16:creationId xmlns:a16="http://schemas.microsoft.com/office/drawing/2014/main" id="{85EC12E3-6317-47D7-8D9A-433C6B93D1C4}"/>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84440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그룹 4"/>
          <p:cNvGrpSpPr/>
          <p:nvPr/>
        </p:nvGrpSpPr>
        <p:grpSpPr>
          <a:xfrm>
            <a:off x="3131840" y="1987474"/>
            <a:ext cx="2700300" cy="969496"/>
            <a:chOff x="3131840" y="1987474"/>
            <a:chExt cx="2700300" cy="969496"/>
          </a:xfrm>
        </p:grpSpPr>
        <p:sp>
          <p:nvSpPr>
            <p:cNvPr id="6" name="TextBox 5"/>
            <p:cNvSpPr txBox="1"/>
            <p:nvPr/>
          </p:nvSpPr>
          <p:spPr>
            <a:xfrm>
              <a:off x="3311860" y="1987474"/>
              <a:ext cx="2520280" cy="969496"/>
            </a:xfrm>
            <a:prstGeom prst="rect">
              <a:avLst/>
            </a:prstGeom>
            <a:noFill/>
          </p:spPr>
          <p:txBody>
            <a:bodyPr wrap="square" rtlCol="0">
              <a:spAutoFit/>
            </a:bodyPr>
            <a:lstStyle/>
            <a:p>
              <a:pPr algn="ctr">
                <a:lnSpc>
                  <a:spcPct val="150000"/>
                </a:lnSpc>
              </a:pPr>
              <a:r>
                <a:rPr lang="en-US" altLang="ko-KR" sz="2400" spc="-100">
                  <a:ln>
                    <a:solidFill>
                      <a:schemeClr val="bg1">
                        <a:lumMod val="65000"/>
                        <a:alpha val="0"/>
                      </a:schemeClr>
                    </a:solidFill>
                  </a:ln>
                  <a:solidFill>
                    <a:schemeClr val="bg1">
                      <a:lumMod val="75000"/>
                    </a:schemeClr>
                  </a:solidFill>
                  <a:latin typeface="HY강M" panose="02030600000101010101" pitchFamily="18" charset="-127"/>
                  <a:ea typeface="HY강M" panose="02030600000101010101" pitchFamily="18" charset="-127"/>
                </a:rPr>
                <a:t>Q  </a:t>
              </a:r>
              <a:r>
                <a:rPr lang="en-US" altLang="ko-KR" sz="2400" spc="-100">
                  <a:ln>
                    <a:solidFill>
                      <a:schemeClr val="bg1">
                        <a:lumMod val="65000"/>
                        <a:alpha val="0"/>
                      </a:schemeClr>
                    </a:solidFill>
                  </a:ln>
                  <a:solidFill>
                    <a:schemeClr val="tx1">
                      <a:lumMod val="50000"/>
                      <a:lumOff val="50000"/>
                    </a:schemeClr>
                  </a:solidFill>
                  <a:latin typeface="HY강M" panose="02030600000101010101" pitchFamily="18" charset="-127"/>
                  <a:ea typeface="HY강M" panose="02030600000101010101" pitchFamily="18" charset="-127"/>
                </a:rPr>
                <a:t>&amp;</a:t>
              </a:r>
              <a:r>
                <a:rPr lang="en-US" altLang="ko-KR" sz="2400" spc="-100">
                  <a:ln>
                    <a:solidFill>
                      <a:schemeClr val="bg1">
                        <a:lumMod val="65000"/>
                        <a:alpha val="0"/>
                      </a:schemeClr>
                    </a:solidFill>
                  </a:ln>
                  <a:solidFill>
                    <a:schemeClr val="bg1">
                      <a:lumMod val="75000"/>
                    </a:schemeClr>
                  </a:solidFill>
                  <a:latin typeface="HY강M" panose="02030600000101010101" pitchFamily="18" charset="-127"/>
                  <a:ea typeface="HY강M" panose="02030600000101010101" pitchFamily="18" charset="-127"/>
                </a:rPr>
                <a:t>  A</a:t>
              </a:r>
            </a:p>
            <a:p>
              <a:pPr algn="dist">
                <a:lnSpc>
                  <a:spcPct val="150000"/>
                </a:lnSpc>
              </a:pPr>
              <a:r>
                <a:rPr lang="en-US" altLang="ko-KR" sz="14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THANK YOU</a:t>
              </a:r>
            </a:p>
          </p:txBody>
        </p:sp>
        <p:cxnSp>
          <p:nvCxnSpPr>
            <p:cNvPr id="7" name="직선 연결선 6"/>
            <p:cNvCxnSpPr/>
            <p:nvPr/>
          </p:nvCxnSpPr>
          <p:spPr>
            <a:xfrm>
              <a:off x="3131840" y="2139702"/>
              <a:ext cx="0" cy="792411"/>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 name="슬라이드 번호 개체 틀 2"/>
          <p:cNvSpPr>
            <a:spLocks noGrp="1"/>
          </p:cNvSpPr>
          <p:nvPr>
            <p:ph type="sldNum" sz="quarter" idx="12"/>
          </p:nvPr>
        </p:nvSpPr>
        <p:spPr/>
        <p:txBody>
          <a:bodyPr/>
          <a:lstStyle/>
          <a:p>
            <a:fld id="{BBB1E249-DC9A-41ED-A9CF-1B70457DDE07}" type="slidenum">
              <a:rPr lang="ko-KR" altLang="en-US" smtClean="0"/>
              <a:pPr/>
              <a:t>11</a:t>
            </a:fld>
            <a:endParaRPr lang="ko-KR" altLang="en-US"/>
          </a:p>
        </p:txBody>
      </p:sp>
    </p:spTree>
    <p:extLst>
      <p:ext uri="{BB962C8B-B14F-4D97-AF65-F5344CB8AC3E}">
        <p14:creationId xmlns:p14="http://schemas.microsoft.com/office/powerpoint/2010/main" val="3730440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실습 목적</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2</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0 1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To do list</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grpSp>
        <p:nvGrpSpPr>
          <p:cNvPr id="14" name="그룹 13">
            <a:extLst>
              <a:ext uri="{FF2B5EF4-FFF2-40B4-BE49-F238E27FC236}">
                <a16:creationId xmlns:a16="http://schemas.microsoft.com/office/drawing/2014/main" id="{7579F7C4-B5DB-45CC-BDFB-2841F09289D1}"/>
              </a:ext>
            </a:extLst>
          </p:cNvPr>
          <p:cNvGrpSpPr/>
          <p:nvPr/>
        </p:nvGrpSpPr>
        <p:grpSpPr>
          <a:xfrm>
            <a:off x="6378702" y="136969"/>
            <a:ext cx="2729802" cy="460692"/>
            <a:chOff x="6464142" y="136969"/>
            <a:chExt cx="2729802" cy="460692"/>
          </a:xfrm>
        </p:grpSpPr>
        <p:sp>
          <p:nvSpPr>
            <p:cNvPr id="17" name="TextBox 16">
              <a:extLst>
                <a:ext uri="{FF2B5EF4-FFF2-40B4-BE49-F238E27FC236}">
                  <a16:creationId xmlns:a16="http://schemas.microsoft.com/office/drawing/2014/main" id="{98075390-557B-43A6-B576-CAFCF4522073}"/>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18" name="TextBox 17">
              <a:extLst>
                <a:ext uri="{FF2B5EF4-FFF2-40B4-BE49-F238E27FC236}">
                  <a16:creationId xmlns:a16="http://schemas.microsoft.com/office/drawing/2014/main" id="{80987FC4-54C3-41FE-A8F3-5B19BA15A418}"/>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Naïve Bayes</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p>
          </p:txBody>
        </p:sp>
        <p:cxnSp>
          <p:nvCxnSpPr>
            <p:cNvPr id="19" name="직선 연결선 18">
              <a:extLst>
                <a:ext uri="{FF2B5EF4-FFF2-40B4-BE49-F238E27FC236}">
                  <a16:creationId xmlns:a16="http://schemas.microsoft.com/office/drawing/2014/main" id="{67842F62-A2F1-4134-BE97-235EFB78F07F}"/>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0" name="TextBox 19">
            <a:extLst>
              <a:ext uri="{FF2B5EF4-FFF2-40B4-BE49-F238E27FC236}">
                <a16:creationId xmlns:a16="http://schemas.microsoft.com/office/drawing/2014/main" id="{B658F7CE-9E19-45BA-8D08-77BDCD3592F2}"/>
              </a:ext>
            </a:extLst>
          </p:cNvPr>
          <p:cNvSpPr txBox="1"/>
          <p:nvPr/>
        </p:nvSpPr>
        <p:spPr>
          <a:xfrm>
            <a:off x="1561165" y="2067694"/>
            <a:ext cx="6021670" cy="1913473"/>
          </a:xfrm>
          <a:prstGeom prst="rect">
            <a:avLst/>
          </a:prstGeom>
          <a:noFill/>
          <a:ln>
            <a:noFill/>
          </a:ln>
        </p:spPr>
        <p:txBody>
          <a:bodyPr wrap="square" rtlCol="0">
            <a:spAutoFit/>
          </a:bodyPr>
          <a:lstStyle/>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목표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Naïve Bayes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알고리즘을 </a:t>
            </a:r>
            <a:r>
              <a:rPr lang="ko-KR" altLang="en-US" sz="1000" spc="-100">
                <a:ln>
                  <a:solidFill>
                    <a:schemeClr val="bg1">
                      <a:lumMod val="65000"/>
                      <a:alpha val="0"/>
                    </a:schemeClr>
                  </a:solidFill>
                </a:ln>
                <a:solidFill>
                  <a:srgbClr val="FF0000"/>
                </a:solidFill>
                <a:latin typeface="한컴 윤고딕 250" panose="02020603020101020101" pitchFamily="18" charset="-127"/>
                <a:ea typeface="한컴 윤고딕 250" panose="02020603020101020101" pitchFamily="18" charset="-127"/>
              </a:rPr>
              <a:t>직접 구현</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하여 수천개의 상품리뷰에서 </a:t>
            </a:r>
            <a:r>
              <a:rPr lang="ko-KR" altLang="en-US" sz="1000" spc="-100">
                <a:ln>
                  <a:solidFill>
                    <a:schemeClr val="bg1">
                      <a:lumMod val="65000"/>
                      <a:alpha val="0"/>
                    </a:schemeClr>
                  </a:solidFill>
                </a:ln>
                <a:solidFill>
                  <a:srgbClr val="FF0000"/>
                </a:solidFill>
                <a:latin typeface="한컴 윤고딕 250" panose="02020603020101020101" pitchFamily="18" charset="-127"/>
                <a:ea typeface="한컴 윤고딕 250" panose="02020603020101020101" pitchFamily="18" charset="-127"/>
              </a:rPr>
              <a:t>긍정리뷰와 부정리뷰를</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분류하기</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입력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"This is the perfect summer dress. it can be dressed up or down. the quality of the linen fabric is very nice. i'm 5'1"" and it hit right below my knees. i found it to run true to size. those with a smaller bust might want to go down a size, but the tie in the front can be adjusted. it's lovely."</a:t>
            </a:r>
          </a:p>
          <a:p>
            <a:pPr marL="171450" indent="-171450">
              <a:lnSpc>
                <a:spcPct val="150000"/>
              </a:lnSpc>
              <a:buFont typeface="Arial" panose="020B0604020202020204" pitchFamily="34" charset="0"/>
              <a:buChar cha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출력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pos</a:t>
            </a:r>
          </a:p>
        </p:txBody>
      </p:sp>
    </p:spTree>
    <p:extLst>
      <p:ext uri="{BB962C8B-B14F-4D97-AF65-F5344CB8AC3E}">
        <p14:creationId xmlns:p14="http://schemas.microsoft.com/office/powerpoint/2010/main" val="1642471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467152" y="1241673"/>
            <a:ext cx="420969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Data</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Download</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3</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0 2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Data</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Analysis</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77258DFF-C402-43C8-9EFA-BA869C75D983}"/>
              </a:ext>
            </a:extLst>
          </p:cNvPr>
          <p:cNvSpPr txBox="1"/>
          <p:nvPr/>
        </p:nvSpPr>
        <p:spPr>
          <a:xfrm>
            <a:off x="2206990" y="1249184"/>
            <a:ext cx="4730018" cy="215444"/>
          </a:xfrm>
          <a:prstGeom prst="rect">
            <a:avLst/>
          </a:prstGeom>
          <a:noFill/>
        </p:spPr>
        <p:txBody>
          <a:bodyPr wrap="square" rtlCol="0">
            <a:spAutoFit/>
          </a:bodyPr>
          <a:lstStyle/>
          <a:p>
            <a:pPr algn="ct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받는 곳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 </a:t>
            </a:r>
            <a:r>
              <a:rPr lang="en-US" altLang="ko-KR" sz="800">
                <a:hlinkClick r:id="rId2"/>
              </a:rPr>
              <a:t>https://github.com/vhrehfdl/KB_Financial/tree/master/Naive%20Bayes</a:t>
            </a:r>
            <a:endPar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19" name="TextBox 18">
            <a:extLst>
              <a:ext uri="{FF2B5EF4-FFF2-40B4-BE49-F238E27FC236}">
                <a16:creationId xmlns:a16="http://schemas.microsoft.com/office/drawing/2014/main" id="{7F10C00A-6950-4FA1-AC5B-4F9A511AC1DC}"/>
              </a:ext>
            </a:extLst>
          </p:cNvPr>
          <p:cNvSpPr txBox="1"/>
          <p:nvPr/>
        </p:nvSpPr>
        <p:spPr>
          <a:xfrm>
            <a:off x="3728216" y="4443958"/>
            <a:ext cx="1692741" cy="296813"/>
          </a:xfrm>
          <a:prstGeom prst="rect">
            <a:avLst/>
          </a:prstGeom>
          <a:noFill/>
        </p:spPr>
        <p:txBody>
          <a:bodyPr wrap="square" rtlCol="0">
            <a:spAutoFit/>
          </a:bodyPr>
          <a:lstStyle/>
          <a:p>
            <a:pPr marL="171450" indent="-171450" algn="ctr">
              <a:lnSpc>
                <a:spcPct val="150000"/>
              </a:lnSpc>
              <a:buFont typeface="Arial" panose="020B0604020202020204" pitchFamily="34" charset="0"/>
              <a:buChar char="•"/>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test.csv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예시</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p:txBody>
      </p:sp>
      <p:graphicFrame>
        <p:nvGraphicFramePr>
          <p:cNvPr id="6" name="표 5">
            <a:extLst>
              <a:ext uri="{FF2B5EF4-FFF2-40B4-BE49-F238E27FC236}">
                <a16:creationId xmlns:a16="http://schemas.microsoft.com/office/drawing/2014/main" id="{5C5C53EA-021E-4EE0-8EF1-9178A1106A2F}"/>
              </a:ext>
            </a:extLst>
          </p:cNvPr>
          <p:cNvGraphicFramePr>
            <a:graphicFrameLocks noGrp="1"/>
          </p:cNvGraphicFramePr>
          <p:nvPr>
            <p:extLst>
              <p:ext uri="{D42A27DB-BD31-4B8C-83A1-F6EECF244321}">
                <p14:modId xmlns:p14="http://schemas.microsoft.com/office/powerpoint/2010/main" val="3825127630"/>
              </p:ext>
            </p:extLst>
          </p:nvPr>
        </p:nvGraphicFramePr>
        <p:xfrm>
          <a:off x="462373" y="1975436"/>
          <a:ext cx="8219255" cy="2324506"/>
        </p:xfrm>
        <a:graphic>
          <a:graphicData uri="http://schemas.openxmlformats.org/drawingml/2006/table">
            <a:tbl>
              <a:tblPr/>
              <a:tblGrid>
                <a:gridCol w="7632848">
                  <a:extLst>
                    <a:ext uri="{9D8B030D-6E8A-4147-A177-3AD203B41FA5}">
                      <a16:colId xmlns:a16="http://schemas.microsoft.com/office/drawing/2014/main" val="3607052651"/>
                    </a:ext>
                  </a:extLst>
                </a:gridCol>
                <a:gridCol w="586407">
                  <a:extLst>
                    <a:ext uri="{9D8B030D-6E8A-4147-A177-3AD203B41FA5}">
                      <a16:colId xmlns:a16="http://schemas.microsoft.com/office/drawing/2014/main" val="320756206"/>
                    </a:ext>
                  </a:extLst>
                </a:gridCol>
              </a:tblGrid>
              <a:tr h="171455">
                <a:tc>
                  <a:txBody>
                    <a:bodyPr/>
                    <a:lstStyle/>
                    <a:p>
                      <a:pPr algn="ctr"/>
                      <a:r>
                        <a:rPr lang="en-US" altLang="ko-KR" sz="10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text</a:t>
                      </a:r>
                      <a:endParaRPr lang="en-US" sz="10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endParaRP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a:noFill/>
                    </a:lnT>
                    <a:lnB w="9525" cap="flat" cmpd="sng" algn="ctr">
                      <a:solidFill>
                        <a:srgbClr val="DFE2E5"/>
                      </a:solidFill>
                      <a:prstDash val="solid"/>
                      <a:round/>
                      <a:headEnd type="none" w="med" len="med"/>
                      <a:tailEnd type="none" w="med" len="med"/>
                    </a:lnB>
                    <a:solidFill>
                      <a:srgbClr val="F6F8FA"/>
                    </a:solidFill>
                  </a:tcPr>
                </a:tc>
                <a:tc>
                  <a:txBody>
                    <a:bodyPr/>
                    <a:lstStyle/>
                    <a:p>
                      <a:pPr algn="ctr" latinLnBrk="1"/>
                      <a:r>
                        <a:rPr lang="en-US" altLang="ko-KR" sz="10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senti</a:t>
                      </a:r>
                      <a:endParaRPr lang="ko-KR" altLang="en-US" sz="10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endParaRPr>
                    </a:p>
                  </a:txBody>
                  <a:tcPr marL="69469" marR="69469" marT="12175" marB="12175">
                    <a:lnL w="9525" cap="flat" cmpd="sng" algn="ctr">
                      <a:solidFill>
                        <a:srgbClr val="DFE2E5"/>
                      </a:solidFill>
                      <a:prstDash val="solid"/>
                      <a:round/>
                      <a:headEnd type="none" w="med" len="med"/>
                      <a:tailEnd type="none" w="med" len="med"/>
                    </a:lnL>
                    <a:lnB w="9525" cap="flat" cmpd="sng" algn="ctr">
                      <a:solidFill>
                        <a:srgbClr val="DFE2E5"/>
                      </a:solidFill>
                      <a:prstDash val="solid"/>
                      <a:round/>
                      <a:headEnd type="none" w="med" len="med"/>
                      <a:tailEnd type="none" w="med" len="med"/>
                    </a:lnB>
                  </a:tcPr>
                </a:tc>
                <a:extLst>
                  <a:ext uri="{0D108BD9-81ED-4DB2-BD59-A6C34878D82A}">
                    <a16:rowId xmlns:a16="http://schemas.microsoft.com/office/drawing/2014/main" val="3868205736"/>
                  </a:ext>
                </a:extLst>
              </a:tr>
              <a:tr h="901916">
                <a:tc>
                  <a:txBody>
                    <a:bodyPr/>
                    <a:lstStyle/>
                    <a:p>
                      <a:pPr algn="l"/>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Have to disagree with previous posters. i found just one of these on the sale rack in my local retailer (someone returned it from online) and it was adorable on. got many compliments in the dressing room area. other customers asked if there were more available but it's turns out it's an online exclusive. it does have a zipper. i recommend sizing up not because it runs small (i think it's pretty true to size) but i think it looks better a bit loose/drapery. fabric is soft and pretty. tailoring is f</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pPr algn="ctr"/>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pos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209644245"/>
                  </a:ext>
                </a:extLst>
              </a:tr>
              <a:tr h="901916">
                <a:tc>
                  <a:txBody>
                    <a:bodyPr/>
                    <a:lstStyle/>
                    <a:p>
                      <a:pPr algn="l"/>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I love everything about this top. first, it's super flattering, especially if you have a tummy. i am small chested, and it makes me look a little chestier than i am. i tried on both the xs and s in the black (it's really a charcoal gray) but preferred the fit of the xs. note: i'm 5'8" / 136 lbs and typically wear an xs or s in most retailer tops. the small seemed too drapey and the armholes were a tad big. my store didn't have the wine color or i would have purchased it too.</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pPr algn="ctr"/>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pos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353943621"/>
                  </a:ext>
                </a:extLst>
              </a:tr>
              <a:tr h="171455">
                <a:tc>
                  <a:txBody>
                    <a:bodyPr/>
                    <a:lstStyle/>
                    <a:p>
                      <a:pPr algn="l"/>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This dress has a marilyn feel to it, felt like a dream</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pPr algn="ctr"/>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pos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2928750472"/>
                  </a:ext>
                </a:extLst>
              </a:tr>
              <a:tr h="171455">
                <a:tc>
                  <a:txBody>
                    <a:bodyPr/>
                    <a:lstStyle/>
                    <a:p>
                      <a:pPr algn="l"/>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These cords are great, the fit, the style, everything! my new favorite fall pants!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pPr algn="ctr"/>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pos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461213996"/>
                  </a:ext>
                </a:extLst>
              </a:tr>
            </a:tbl>
          </a:graphicData>
        </a:graphic>
      </p:graphicFrame>
      <p:grpSp>
        <p:nvGrpSpPr>
          <p:cNvPr id="20" name="그룹 19">
            <a:extLst>
              <a:ext uri="{FF2B5EF4-FFF2-40B4-BE49-F238E27FC236}">
                <a16:creationId xmlns:a16="http://schemas.microsoft.com/office/drawing/2014/main" id="{61A551EB-8660-4408-966E-09D5810C3446}"/>
              </a:ext>
            </a:extLst>
          </p:cNvPr>
          <p:cNvGrpSpPr/>
          <p:nvPr/>
        </p:nvGrpSpPr>
        <p:grpSpPr>
          <a:xfrm>
            <a:off x="6378702" y="136969"/>
            <a:ext cx="2729802" cy="460692"/>
            <a:chOff x="6464142" y="136969"/>
            <a:chExt cx="2729802" cy="460692"/>
          </a:xfrm>
        </p:grpSpPr>
        <p:sp>
          <p:nvSpPr>
            <p:cNvPr id="21" name="TextBox 20">
              <a:extLst>
                <a:ext uri="{FF2B5EF4-FFF2-40B4-BE49-F238E27FC236}">
                  <a16:creationId xmlns:a16="http://schemas.microsoft.com/office/drawing/2014/main" id="{CD7770CB-FDBF-4AD9-9EA2-8C60652BE4C0}"/>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2" name="TextBox 21">
              <a:extLst>
                <a:ext uri="{FF2B5EF4-FFF2-40B4-BE49-F238E27FC236}">
                  <a16:creationId xmlns:a16="http://schemas.microsoft.com/office/drawing/2014/main" id="{6F678618-BF0F-49DD-AB3E-7F3AE79F5B5B}"/>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Naïve Bayes</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p>
          </p:txBody>
        </p:sp>
        <p:cxnSp>
          <p:nvCxnSpPr>
            <p:cNvPr id="23" name="직선 연결선 22">
              <a:extLst>
                <a:ext uri="{FF2B5EF4-FFF2-40B4-BE49-F238E27FC236}">
                  <a16:creationId xmlns:a16="http://schemas.microsoft.com/office/drawing/2014/main" id="{3A1ED10C-E489-4E04-A08C-259ACBB9AE9B}"/>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8271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990597" y="1241673"/>
            <a:ext cx="316280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Data</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Analysis</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4</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0 2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Data</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Analysis</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77258DFF-C402-43C8-9EFA-BA869C75D983}"/>
              </a:ext>
            </a:extLst>
          </p:cNvPr>
          <p:cNvSpPr txBox="1"/>
          <p:nvPr/>
        </p:nvSpPr>
        <p:spPr>
          <a:xfrm>
            <a:off x="2421991" y="1249184"/>
            <a:ext cx="4300016" cy="215444"/>
          </a:xfrm>
          <a:prstGeom prst="rect">
            <a:avLst/>
          </a:prstGeom>
          <a:noFill/>
        </p:spPr>
        <p:txBody>
          <a:bodyPr wrap="square" rtlCol="0">
            <a:spAutoFit/>
          </a:bodyPr>
          <a:lstStyle/>
          <a:p>
            <a:pPr algn="ct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Train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데이터와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Test</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개수 확인하기</a:t>
            </a:r>
            <a:endPar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graphicFrame>
        <p:nvGraphicFramePr>
          <p:cNvPr id="20" name="표 19">
            <a:extLst>
              <a:ext uri="{FF2B5EF4-FFF2-40B4-BE49-F238E27FC236}">
                <a16:creationId xmlns:a16="http://schemas.microsoft.com/office/drawing/2014/main" id="{2B168613-09D8-4DFB-9E46-6E7D7BA74408}"/>
              </a:ext>
            </a:extLst>
          </p:cNvPr>
          <p:cNvGraphicFramePr>
            <a:graphicFrameLocks noGrp="1"/>
          </p:cNvGraphicFramePr>
          <p:nvPr>
            <p:extLst>
              <p:ext uri="{D42A27DB-BD31-4B8C-83A1-F6EECF244321}">
                <p14:modId xmlns:p14="http://schemas.microsoft.com/office/powerpoint/2010/main" val="4157551191"/>
              </p:ext>
            </p:extLst>
          </p:nvPr>
        </p:nvGraphicFramePr>
        <p:xfrm>
          <a:off x="1523998" y="2427734"/>
          <a:ext cx="6096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94575259"/>
                    </a:ext>
                  </a:extLst>
                </a:gridCol>
                <a:gridCol w="2032000">
                  <a:extLst>
                    <a:ext uri="{9D8B030D-6E8A-4147-A177-3AD203B41FA5}">
                      <a16:colId xmlns:a16="http://schemas.microsoft.com/office/drawing/2014/main" val="4090839565"/>
                    </a:ext>
                  </a:extLst>
                </a:gridCol>
                <a:gridCol w="2032000">
                  <a:extLst>
                    <a:ext uri="{9D8B030D-6E8A-4147-A177-3AD203B41FA5}">
                      <a16:colId xmlns:a16="http://schemas.microsoft.com/office/drawing/2014/main" val="2685277579"/>
                    </a:ext>
                  </a:extLst>
                </a:gridCol>
              </a:tblGrid>
              <a:tr h="370840">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neg</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pos</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extLst>
                  <a:ext uri="{0D108BD9-81ED-4DB2-BD59-A6C34878D82A}">
                    <a16:rowId xmlns:a16="http://schemas.microsoft.com/office/drawing/2014/main" val="4057083342"/>
                  </a:ext>
                </a:extLst>
              </a:tr>
              <a:tr h="370840">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train</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2139</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11279</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anchor="ctr"/>
                </a:tc>
                <a:extLst>
                  <a:ext uri="{0D108BD9-81ED-4DB2-BD59-A6C34878D82A}">
                    <a16:rowId xmlns:a16="http://schemas.microsoft.com/office/drawing/2014/main" val="1800074886"/>
                  </a:ext>
                </a:extLst>
              </a:tr>
              <a:tr h="370840">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test</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231</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1260</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anchor="ctr"/>
                </a:tc>
                <a:extLst>
                  <a:ext uri="{0D108BD9-81ED-4DB2-BD59-A6C34878D82A}">
                    <a16:rowId xmlns:a16="http://schemas.microsoft.com/office/drawing/2014/main" val="1611441817"/>
                  </a:ext>
                </a:extLst>
              </a:tr>
            </a:tbl>
          </a:graphicData>
        </a:graphic>
      </p:graphicFrame>
      <p:grpSp>
        <p:nvGrpSpPr>
          <p:cNvPr id="14" name="그룹 13">
            <a:extLst>
              <a:ext uri="{FF2B5EF4-FFF2-40B4-BE49-F238E27FC236}">
                <a16:creationId xmlns:a16="http://schemas.microsoft.com/office/drawing/2014/main" id="{60B8B525-94D9-4F9E-B885-4EF4B96BE936}"/>
              </a:ext>
            </a:extLst>
          </p:cNvPr>
          <p:cNvGrpSpPr/>
          <p:nvPr/>
        </p:nvGrpSpPr>
        <p:grpSpPr>
          <a:xfrm>
            <a:off x="6378702" y="136969"/>
            <a:ext cx="2729802" cy="460692"/>
            <a:chOff x="6464142" y="136969"/>
            <a:chExt cx="2729802" cy="460692"/>
          </a:xfrm>
        </p:grpSpPr>
        <p:sp>
          <p:nvSpPr>
            <p:cNvPr id="17" name="TextBox 16">
              <a:extLst>
                <a:ext uri="{FF2B5EF4-FFF2-40B4-BE49-F238E27FC236}">
                  <a16:creationId xmlns:a16="http://schemas.microsoft.com/office/drawing/2014/main" id="{5065D0AE-988F-44F3-BF21-415E60F355D4}"/>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18" name="TextBox 17">
              <a:extLst>
                <a:ext uri="{FF2B5EF4-FFF2-40B4-BE49-F238E27FC236}">
                  <a16:creationId xmlns:a16="http://schemas.microsoft.com/office/drawing/2014/main" id="{0D065DF8-0898-4DC5-A868-48B578F71957}"/>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Naïve Bayes</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p>
          </p:txBody>
        </p:sp>
        <p:cxnSp>
          <p:nvCxnSpPr>
            <p:cNvPr id="19" name="직선 연결선 18">
              <a:extLst>
                <a:ext uri="{FF2B5EF4-FFF2-40B4-BE49-F238E27FC236}">
                  <a16:creationId xmlns:a16="http://schemas.microsoft.com/office/drawing/2014/main" id="{44FBDE03-F649-4B1C-9717-6CB299FC6B52}"/>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37681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Naïve Bayes </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알고리즘 구현</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5</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0 3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알고리즘 구현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FC8B9A75-2916-48C6-9F09-1C458D6F415B}"/>
              </a:ext>
            </a:extLst>
          </p:cNvPr>
          <p:cNvSpPr txBox="1"/>
          <p:nvPr/>
        </p:nvSpPr>
        <p:spPr>
          <a:xfrm>
            <a:off x="2421991" y="1249184"/>
            <a:ext cx="4300016" cy="215444"/>
          </a:xfrm>
          <a:prstGeom prst="rect">
            <a:avLst/>
          </a:prstGeom>
          <a:noFill/>
        </p:spPr>
        <p:txBody>
          <a:bodyPr wrap="square" rtlCol="0">
            <a:spAutoFit/>
          </a:bodyPr>
          <a:lstStyle/>
          <a:p>
            <a:pPr algn="ct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수업시간에 배운 방법을 기반으로 알고리즘을 구현해보자</a:t>
            </a:r>
            <a:endParaRPr lang="ko-KR" altLang="en-US" sz="800" spc="-100" dirty="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21" name="TextBox 20">
            <a:extLst>
              <a:ext uri="{FF2B5EF4-FFF2-40B4-BE49-F238E27FC236}">
                <a16:creationId xmlns:a16="http://schemas.microsoft.com/office/drawing/2014/main" id="{A6364E95-7955-4A2B-84ED-ADB309C2F1E1}"/>
              </a:ext>
            </a:extLst>
          </p:cNvPr>
          <p:cNvSpPr txBox="1"/>
          <p:nvPr/>
        </p:nvSpPr>
        <p:spPr>
          <a:xfrm>
            <a:off x="1080842" y="2492905"/>
            <a:ext cx="6982316" cy="994439"/>
          </a:xfrm>
          <a:prstGeom prst="rect">
            <a:avLst/>
          </a:prstGeom>
          <a:noFill/>
          <a:ln>
            <a:solidFill>
              <a:schemeClr val="bg1">
                <a:lumMod val="50000"/>
              </a:schemeClr>
            </a:solidFill>
          </a:ln>
        </p:spPr>
        <p:txBody>
          <a:bodyPr wrap="square" rtlCol="0">
            <a:spAutoFit/>
          </a:bodyPr>
          <a:lstStyle/>
          <a:p>
            <a:pPr algn="ct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&lt; Naïve Bayes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알고리즘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&gt;</a:t>
            </a:r>
          </a:p>
          <a:p>
            <a:pPr algn="ct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a:p>
            <a:pPr marL="171450" indent="-171450" algn="ctr">
              <a:lnSpc>
                <a:spcPct val="150000"/>
              </a:lnSpc>
              <a:buFont typeface="Arial" panose="020B0604020202020204" pitchFamily="34" charset="0"/>
              <a:buChar char="•"/>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P(</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정상 메일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sentence) = P(word1 |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정상 메일</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 P(word2 |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정상 메일</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 P(word3 |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정상 메일</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 P(</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정상 메일</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a:t>
            </a:r>
          </a:p>
          <a:p>
            <a:pPr marL="171450" indent="-171450" algn="ctr">
              <a:lnSpc>
                <a:spcPct val="150000"/>
              </a:lnSpc>
              <a:buFont typeface="Arial" panose="020B0604020202020204" pitchFamily="34" charset="0"/>
              <a:buChar char="•"/>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P(</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스팸 메일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sentence) = P(word1 |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스팸 메일</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 P(word2 |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스팸 메일</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 P(word3 |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스팸 메일</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 P(</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스팸 메일</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a:t>
            </a:r>
          </a:p>
        </p:txBody>
      </p:sp>
      <p:grpSp>
        <p:nvGrpSpPr>
          <p:cNvPr id="20" name="그룹 19">
            <a:extLst>
              <a:ext uri="{FF2B5EF4-FFF2-40B4-BE49-F238E27FC236}">
                <a16:creationId xmlns:a16="http://schemas.microsoft.com/office/drawing/2014/main" id="{C19FFDFE-751A-4A96-AD7F-E17419B3B014}"/>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9422CFE2-2E59-4883-AE68-54C2481C51BA}"/>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0205C8C5-F121-4848-ABE8-48B8F4365907}"/>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Naïve Bayes</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p>
          </p:txBody>
        </p:sp>
        <p:cxnSp>
          <p:nvCxnSpPr>
            <p:cNvPr id="26" name="직선 연결선 25">
              <a:extLst>
                <a:ext uri="{FF2B5EF4-FFF2-40B4-BE49-F238E27FC236}">
                  <a16:creationId xmlns:a16="http://schemas.microsoft.com/office/drawing/2014/main" id="{28FD68AD-746D-43D8-9C0A-0289CC113FD4}"/>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20716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Load_data</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6</a:t>
            </a:fld>
            <a:endParaRPr lang="ko-KR" altLang="en-US"/>
          </a:p>
        </p:txBody>
      </p:sp>
      <p:sp>
        <p:nvSpPr>
          <p:cNvPr id="13" name="TextBox 12">
            <a:extLst>
              <a:ext uri="{FF2B5EF4-FFF2-40B4-BE49-F238E27FC236}">
                <a16:creationId xmlns:a16="http://schemas.microsoft.com/office/drawing/2014/main" id="{FC8B9A75-2916-48C6-9F09-1C458D6F415B}"/>
              </a:ext>
            </a:extLst>
          </p:cNvPr>
          <p:cNvSpPr txBox="1"/>
          <p:nvPr/>
        </p:nvSpPr>
        <p:spPr>
          <a:xfrm>
            <a:off x="2421991" y="1249184"/>
            <a:ext cx="4300016" cy="215444"/>
          </a:xfrm>
          <a:prstGeom prst="rect">
            <a:avLst/>
          </a:prstGeom>
          <a:noFill/>
        </p:spPr>
        <p:txBody>
          <a:bodyPr wrap="square" rtlCol="0">
            <a:spAutoFit/>
          </a:bodyPr>
          <a:lstStyle/>
          <a:p>
            <a:pPr algn="ct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불러오기</a:t>
            </a:r>
            <a:endParaRPr lang="ko-KR" altLang="en-US" sz="800" spc="-100" dirty="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20" name="TextBox 19">
            <a:extLst>
              <a:ext uri="{FF2B5EF4-FFF2-40B4-BE49-F238E27FC236}">
                <a16:creationId xmlns:a16="http://schemas.microsoft.com/office/drawing/2014/main" id="{0BC1D687-CDA8-49F0-8759-31F944C8F7B2}"/>
              </a:ext>
            </a:extLst>
          </p:cNvPr>
          <p:cNvSpPr txBox="1"/>
          <p:nvPr/>
        </p:nvSpPr>
        <p:spPr>
          <a:xfrm>
            <a:off x="2958891" y="2459413"/>
            <a:ext cx="3226219" cy="1277401"/>
          </a:xfrm>
          <a:prstGeom prst="rect">
            <a:avLst/>
          </a:prstGeom>
          <a:noFill/>
          <a:ln>
            <a:solidFill>
              <a:schemeClr val="bg1">
                <a:lumMod val="50000"/>
              </a:schemeClr>
            </a:solidFill>
          </a:ln>
        </p:spPr>
        <p:txBody>
          <a:bodyPr wrap="square" rtlCol="0">
            <a:spAutoFit/>
          </a:bodyPr>
          <a:lstStyle/>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def load_data(train_dir, test_dir):</a:t>
            </a: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a:t>
            </a:r>
            <a:r>
              <a:rPr lang="fr-FR"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train_</a:t>
            </a: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data</a:t>
            </a:r>
            <a:r>
              <a:rPr lang="fr-FR"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 pd.read_csv(train_dir)</a:t>
            </a:r>
            <a:endPar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a:t>
            </a:r>
            <a:r>
              <a:rPr lang="fr-FR"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train = train_data.to_dict(orient='records')</a:t>
            </a:r>
            <a:endPar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a:p>
            <a:pPr>
              <a:lnSpc>
                <a:spcPct val="150000"/>
              </a:lnSpc>
            </a:pPr>
            <a:endPar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return train_x, train_y, test_x, test_y</a:t>
            </a:r>
          </a:p>
        </p:txBody>
      </p:sp>
      <p:grpSp>
        <p:nvGrpSpPr>
          <p:cNvPr id="14" name="그룹 13">
            <a:extLst>
              <a:ext uri="{FF2B5EF4-FFF2-40B4-BE49-F238E27FC236}">
                <a16:creationId xmlns:a16="http://schemas.microsoft.com/office/drawing/2014/main" id="{4EFF4C49-E8B8-49E8-888F-253EDB191F7C}"/>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5467783F-49AA-4053-A2EB-61CBCB50D7F0}"/>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F9A27BCE-CD28-4431-B2CB-6F5F7E821CB7}"/>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Naïve Bayes</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p>
          </p:txBody>
        </p:sp>
        <p:cxnSp>
          <p:nvCxnSpPr>
            <p:cNvPr id="26" name="직선 연결선 25">
              <a:extLst>
                <a:ext uri="{FF2B5EF4-FFF2-40B4-BE49-F238E27FC236}">
                  <a16:creationId xmlns:a16="http://schemas.microsoft.com/office/drawing/2014/main" id="{AB549967-B079-4847-8502-092C08B09CD6}"/>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7" name="TextBox 26">
            <a:extLst>
              <a:ext uri="{FF2B5EF4-FFF2-40B4-BE49-F238E27FC236}">
                <a16:creationId xmlns:a16="http://schemas.microsoft.com/office/drawing/2014/main" id="{AF878040-4708-478D-9684-941B41F8A3D8}"/>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0 3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알고리즘 구현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Tree>
    <p:extLst>
      <p:ext uri="{BB962C8B-B14F-4D97-AF65-F5344CB8AC3E}">
        <p14:creationId xmlns:p14="http://schemas.microsoft.com/office/powerpoint/2010/main" val="10400121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Make</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prior prob</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7</a:t>
            </a:fld>
            <a:endParaRPr lang="ko-KR" altLang="en-US"/>
          </a:p>
        </p:txBody>
      </p:sp>
      <p:sp>
        <p:nvSpPr>
          <p:cNvPr id="13" name="TextBox 12">
            <a:extLst>
              <a:ext uri="{FF2B5EF4-FFF2-40B4-BE49-F238E27FC236}">
                <a16:creationId xmlns:a16="http://schemas.microsoft.com/office/drawing/2014/main" id="{FC8B9A75-2916-48C6-9F09-1C458D6F415B}"/>
              </a:ext>
            </a:extLst>
          </p:cNvPr>
          <p:cNvSpPr txBox="1"/>
          <p:nvPr/>
        </p:nvSpPr>
        <p:spPr>
          <a:xfrm>
            <a:off x="2421991" y="1249184"/>
            <a:ext cx="4300016" cy="215444"/>
          </a:xfrm>
          <a:prstGeom prst="rect">
            <a:avLst/>
          </a:prstGeom>
          <a:noFill/>
        </p:spPr>
        <p:txBody>
          <a:bodyPr wrap="square" rtlCol="0">
            <a:spAutoFit/>
          </a:bodyPr>
          <a:lstStyle/>
          <a:p>
            <a:pPr algn="ct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사전 확률 함수 만들기</a:t>
            </a:r>
            <a:endParaRPr lang="ko-KR" altLang="en-US" sz="800" spc="-100" dirty="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20" name="TextBox 19">
            <a:extLst>
              <a:ext uri="{FF2B5EF4-FFF2-40B4-BE49-F238E27FC236}">
                <a16:creationId xmlns:a16="http://schemas.microsoft.com/office/drawing/2014/main" id="{0BC1D687-CDA8-49F0-8759-31F944C8F7B2}"/>
              </a:ext>
            </a:extLst>
          </p:cNvPr>
          <p:cNvSpPr txBox="1"/>
          <p:nvPr/>
        </p:nvSpPr>
        <p:spPr>
          <a:xfrm>
            <a:off x="3309540" y="2544835"/>
            <a:ext cx="2524920" cy="1035027"/>
          </a:xfrm>
          <a:prstGeom prst="rect">
            <a:avLst/>
          </a:prstGeom>
          <a:noFill/>
          <a:ln>
            <a:solidFill>
              <a:schemeClr val="bg1">
                <a:lumMod val="50000"/>
              </a:schemeClr>
            </a:solidFill>
          </a:ln>
        </p:spPr>
        <p:txBody>
          <a:bodyPr wrap="square" rtlCol="0">
            <a:spAutoFit/>
          </a:bodyPr>
          <a:lstStyle/>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def make_prior_prob (train_data):</a:t>
            </a: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P(c) </a:t>
            </a:r>
            <a:r>
              <a:rPr lang="ko-KR" altLang="en-US"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확률 구하기</a:t>
            </a: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a:t>
            </a:r>
          </a:p>
          <a:p>
            <a:pPr>
              <a:lnSpc>
                <a:spcPct val="150000"/>
              </a:lnSpc>
            </a:pPr>
            <a:endPar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return prob_pos, prob_neg</a:t>
            </a:r>
          </a:p>
        </p:txBody>
      </p:sp>
      <p:grpSp>
        <p:nvGrpSpPr>
          <p:cNvPr id="14" name="그룹 13">
            <a:extLst>
              <a:ext uri="{FF2B5EF4-FFF2-40B4-BE49-F238E27FC236}">
                <a16:creationId xmlns:a16="http://schemas.microsoft.com/office/drawing/2014/main" id="{4EFF4C49-E8B8-49E8-888F-253EDB191F7C}"/>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5467783F-49AA-4053-A2EB-61CBCB50D7F0}"/>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F9A27BCE-CD28-4431-B2CB-6F5F7E821CB7}"/>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Naïve Bayes</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p>
          </p:txBody>
        </p:sp>
        <p:cxnSp>
          <p:nvCxnSpPr>
            <p:cNvPr id="26" name="직선 연결선 25">
              <a:extLst>
                <a:ext uri="{FF2B5EF4-FFF2-40B4-BE49-F238E27FC236}">
                  <a16:creationId xmlns:a16="http://schemas.microsoft.com/office/drawing/2014/main" id="{AB549967-B079-4847-8502-092C08B09CD6}"/>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7" name="TextBox 26">
            <a:extLst>
              <a:ext uri="{FF2B5EF4-FFF2-40B4-BE49-F238E27FC236}">
                <a16:creationId xmlns:a16="http://schemas.microsoft.com/office/drawing/2014/main" id="{AF878040-4708-478D-9684-941B41F8A3D8}"/>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0 3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알고리즘 구현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Tree>
    <p:extLst>
      <p:ext uri="{BB962C8B-B14F-4D97-AF65-F5344CB8AC3E}">
        <p14:creationId xmlns:p14="http://schemas.microsoft.com/office/powerpoint/2010/main" val="4118321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Make likehood</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8</a:t>
            </a:fld>
            <a:endParaRPr lang="ko-KR" altLang="en-US"/>
          </a:p>
        </p:txBody>
      </p:sp>
      <p:sp>
        <p:nvSpPr>
          <p:cNvPr id="13" name="TextBox 12">
            <a:extLst>
              <a:ext uri="{FF2B5EF4-FFF2-40B4-BE49-F238E27FC236}">
                <a16:creationId xmlns:a16="http://schemas.microsoft.com/office/drawing/2014/main" id="{FC8B9A75-2916-48C6-9F09-1C458D6F415B}"/>
              </a:ext>
            </a:extLst>
          </p:cNvPr>
          <p:cNvSpPr txBox="1"/>
          <p:nvPr/>
        </p:nvSpPr>
        <p:spPr>
          <a:xfrm>
            <a:off x="2421991" y="1249184"/>
            <a:ext cx="4300016" cy="215444"/>
          </a:xfrm>
          <a:prstGeom prst="rect">
            <a:avLst/>
          </a:prstGeom>
          <a:noFill/>
        </p:spPr>
        <p:txBody>
          <a:bodyPr wrap="square" rtlCol="0">
            <a:spAutoFit/>
          </a:bodyPr>
          <a:lstStyle/>
          <a:p>
            <a:pPr algn="ct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단어별 사후 확률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dictionary</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에 저장</a:t>
            </a:r>
            <a:endParaRPr lang="ko-KR" altLang="en-US" sz="800" spc="-100" dirty="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20" name="TextBox 19">
            <a:extLst>
              <a:ext uri="{FF2B5EF4-FFF2-40B4-BE49-F238E27FC236}">
                <a16:creationId xmlns:a16="http://schemas.microsoft.com/office/drawing/2014/main" id="{0BC1D687-CDA8-49F0-8759-31F944C8F7B2}"/>
              </a:ext>
            </a:extLst>
          </p:cNvPr>
          <p:cNvSpPr txBox="1"/>
          <p:nvPr/>
        </p:nvSpPr>
        <p:spPr>
          <a:xfrm>
            <a:off x="2392598" y="2544835"/>
            <a:ext cx="4358804" cy="1035027"/>
          </a:xfrm>
          <a:prstGeom prst="rect">
            <a:avLst/>
          </a:prstGeom>
          <a:noFill/>
          <a:ln>
            <a:solidFill>
              <a:schemeClr val="bg1">
                <a:lumMod val="50000"/>
              </a:schemeClr>
            </a:solidFill>
          </a:ln>
        </p:spPr>
        <p:txBody>
          <a:bodyPr wrap="square" rtlCol="0">
            <a:spAutoFit/>
          </a:bodyPr>
          <a:lstStyle/>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def make_likelihood (train):</a:t>
            </a: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pos</a:t>
            </a:r>
            <a:r>
              <a:rPr lang="ko-KR" altLang="en-US"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리뷰와</a:t>
            </a: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neg</a:t>
            </a:r>
            <a:r>
              <a:rPr lang="ko-KR" altLang="en-US"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리뷰의 중복 단어 카운트하고 </a:t>
            </a: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pos_dic, neg_dic </a:t>
            </a:r>
            <a:r>
              <a:rPr lang="ko-KR" altLang="en-US"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변수에 넣기</a:t>
            </a: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a:t>
            </a:r>
          </a:p>
          <a:p>
            <a:pPr>
              <a:lnSpc>
                <a:spcPct val="150000"/>
              </a:lnSpc>
            </a:pPr>
            <a:endPar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return pos_dic, neg_dic, pos_all_count, neg_all_count</a:t>
            </a:r>
          </a:p>
        </p:txBody>
      </p:sp>
      <p:grpSp>
        <p:nvGrpSpPr>
          <p:cNvPr id="14" name="그룹 13">
            <a:extLst>
              <a:ext uri="{FF2B5EF4-FFF2-40B4-BE49-F238E27FC236}">
                <a16:creationId xmlns:a16="http://schemas.microsoft.com/office/drawing/2014/main" id="{4EFF4C49-E8B8-49E8-888F-253EDB191F7C}"/>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5467783F-49AA-4053-A2EB-61CBCB50D7F0}"/>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F9A27BCE-CD28-4431-B2CB-6F5F7E821CB7}"/>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Naïve Bayes</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p>
          </p:txBody>
        </p:sp>
        <p:cxnSp>
          <p:nvCxnSpPr>
            <p:cNvPr id="26" name="직선 연결선 25">
              <a:extLst>
                <a:ext uri="{FF2B5EF4-FFF2-40B4-BE49-F238E27FC236}">
                  <a16:creationId xmlns:a16="http://schemas.microsoft.com/office/drawing/2014/main" id="{AB549967-B079-4847-8502-092C08B09CD6}"/>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7" name="TextBox 26">
            <a:extLst>
              <a:ext uri="{FF2B5EF4-FFF2-40B4-BE49-F238E27FC236}">
                <a16:creationId xmlns:a16="http://schemas.microsoft.com/office/drawing/2014/main" id="{AF878040-4708-478D-9684-941B41F8A3D8}"/>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0 3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알고리즘 구현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Tree>
    <p:extLst>
      <p:ext uri="{BB962C8B-B14F-4D97-AF65-F5344CB8AC3E}">
        <p14:creationId xmlns:p14="http://schemas.microsoft.com/office/powerpoint/2010/main" val="109269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Predict</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9</a:t>
            </a:fld>
            <a:endParaRPr lang="ko-KR" altLang="en-US"/>
          </a:p>
        </p:txBody>
      </p:sp>
      <p:sp>
        <p:nvSpPr>
          <p:cNvPr id="13" name="TextBox 12">
            <a:extLst>
              <a:ext uri="{FF2B5EF4-FFF2-40B4-BE49-F238E27FC236}">
                <a16:creationId xmlns:a16="http://schemas.microsoft.com/office/drawing/2014/main" id="{FC8B9A75-2916-48C6-9F09-1C458D6F415B}"/>
              </a:ext>
            </a:extLst>
          </p:cNvPr>
          <p:cNvSpPr txBox="1"/>
          <p:nvPr/>
        </p:nvSpPr>
        <p:spPr>
          <a:xfrm>
            <a:off x="2421991" y="1249184"/>
            <a:ext cx="4300016" cy="215444"/>
          </a:xfrm>
          <a:prstGeom prst="rect">
            <a:avLst/>
          </a:prstGeom>
          <a:noFill/>
        </p:spPr>
        <p:txBody>
          <a:bodyPr wrap="square" rtlCol="0">
            <a:spAutoFit/>
          </a:bodyPr>
          <a:lstStyle/>
          <a:p>
            <a:pPr algn="ct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테스트 데이터 넣어서 예측하는 함수 만들기</a:t>
            </a:r>
            <a:endParaRPr lang="ko-KR" altLang="en-US" sz="800" spc="-100" dirty="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20" name="TextBox 19">
            <a:extLst>
              <a:ext uri="{FF2B5EF4-FFF2-40B4-BE49-F238E27FC236}">
                <a16:creationId xmlns:a16="http://schemas.microsoft.com/office/drawing/2014/main" id="{0BC1D687-CDA8-49F0-8759-31F944C8F7B2}"/>
              </a:ext>
            </a:extLst>
          </p:cNvPr>
          <p:cNvSpPr txBox="1"/>
          <p:nvPr/>
        </p:nvSpPr>
        <p:spPr>
          <a:xfrm>
            <a:off x="1547664" y="2616843"/>
            <a:ext cx="6048672" cy="1035027"/>
          </a:xfrm>
          <a:prstGeom prst="rect">
            <a:avLst/>
          </a:prstGeom>
          <a:noFill/>
          <a:ln>
            <a:solidFill>
              <a:schemeClr val="bg1">
                <a:lumMod val="50000"/>
              </a:schemeClr>
            </a:solidFill>
          </a:ln>
        </p:spPr>
        <p:txBody>
          <a:bodyPr wrap="square" rtlCol="0">
            <a:spAutoFit/>
          </a:bodyPr>
          <a:lstStyle/>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def predict(test, pos_dic, neg_dic, pos_all_count, neg_all_count, prob_pos, prob_neg):</a:t>
            </a: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test </a:t>
            </a:r>
            <a:r>
              <a:rPr lang="ko-KR" altLang="en-US"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데이터 넣어서 긍정 리뷰인지 부정 리뷰인지 판단하는 알고리즘 만들기</a:t>
            </a:r>
            <a:endPar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endPar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return pred_list</a:t>
            </a:r>
          </a:p>
        </p:txBody>
      </p:sp>
      <p:grpSp>
        <p:nvGrpSpPr>
          <p:cNvPr id="14" name="그룹 13">
            <a:extLst>
              <a:ext uri="{FF2B5EF4-FFF2-40B4-BE49-F238E27FC236}">
                <a16:creationId xmlns:a16="http://schemas.microsoft.com/office/drawing/2014/main" id="{4EFF4C49-E8B8-49E8-888F-253EDB191F7C}"/>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5467783F-49AA-4053-A2EB-61CBCB50D7F0}"/>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F9A27BCE-CD28-4431-B2CB-6F5F7E821CB7}"/>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Naïve Bayes</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상품리뷰 긍부정 분류 모델 만들기ㅣ</a:t>
              </a:r>
            </a:p>
          </p:txBody>
        </p:sp>
        <p:cxnSp>
          <p:nvCxnSpPr>
            <p:cNvPr id="26" name="직선 연결선 25">
              <a:extLst>
                <a:ext uri="{FF2B5EF4-FFF2-40B4-BE49-F238E27FC236}">
                  <a16:creationId xmlns:a16="http://schemas.microsoft.com/office/drawing/2014/main" id="{AB549967-B079-4847-8502-092C08B09CD6}"/>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7" name="TextBox 26">
            <a:extLst>
              <a:ext uri="{FF2B5EF4-FFF2-40B4-BE49-F238E27FC236}">
                <a16:creationId xmlns:a16="http://schemas.microsoft.com/office/drawing/2014/main" id="{AF878040-4708-478D-9684-941B41F8A3D8}"/>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0 3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알고리즘 구현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Tree>
    <p:extLst>
      <p:ext uri="{BB962C8B-B14F-4D97-AF65-F5344CB8AC3E}">
        <p14:creationId xmlns:p14="http://schemas.microsoft.com/office/powerpoint/2010/main" val="148792995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3CCDD"/>
        </a:solidFill>
        <a:ln w="9525">
          <a:noFill/>
        </a:ln>
      </a:spPr>
      <a:bodyPr rtlCol="0" anchor="ctr"/>
      <a:lstStyle>
        <a:defPPr algn="ctr">
          <a:defRPr sz="900" spc="-100" smtClean="0">
            <a:ln>
              <a:solidFill>
                <a:schemeClr val="bg1">
                  <a:lumMod val="85000"/>
                  <a:alpha val="0"/>
                </a:schemeClr>
              </a:solidFill>
            </a:ln>
            <a:solidFill>
              <a:schemeClr val="tx1">
                <a:lumMod val="65000"/>
                <a:lumOff val="35000"/>
              </a:schemeClr>
            </a:solidFill>
            <a:latin typeface="Yoon 윤고딕 540_TT" panose="02090603020101020101" pitchFamily="18" charset="-127"/>
            <a:ea typeface="Yoon 윤고딕 540_TT" panose="02090603020101020101" pitchFamily="18" charset="-127"/>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1">
              <a:lumMod val="50000"/>
            </a:schemeClr>
          </a:solidFill>
          <a:headEnd type="none" w="med" len="med"/>
          <a:tailEnd type="triangle" w="sm" len="sm"/>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39778</TotalTime>
  <Words>949</Words>
  <Application>Microsoft Office PowerPoint</Application>
  <PresentationFormat>화면 슬라이드 쇼(16:9)</PresentationFormat>
  <Paragraphs>117</Paragraphs>
  <Slides>11</Slides>
  <Notes>2</Notes>
  <HiddenSlides>0</HiddenSlides>
  <MMClips>0</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11</vt:i4>
      </vt:variant>
    </vt:vector>
  </HeadingPairs>
  <TitlesOfParts>
    <vt:vector size="20" baseType="lpstr">
      <vt:lpstr>맑은 고딕</vt:lpstr>
      <vt:lpstr>HY강M</vt:lpstr>
      <vt:lpstr>Yoon 윤고딕 520_TT</vt:lpstr>
      <vt:lpstr>Yoon 윤고딕 540_TT</vt:lpstr>
      <vt:lpstr>Yoon 윤명조 520_TT</vt:lpstr>
      <vt:lpstr>Arial</vt:lpstr>
      <vt:lpstr>한컴 윤고딕 250</vt:lpstr>
      <vt:lpstr>-윤고딕310</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Chunil</dc:creator>
  <cp:lastModifiedBy>정훈 이</cp:lastModifiedBy>
  <cp:revision>559</cp:revision>
  <cp:lastPrinted>2019-03-13T04:17:53Z</cp:lastPrinted>
  <dcterms:created xsi:type="dcterms:W3CDTF">2014-11-02T09:10:55Z</dcterms:created>
  <dcterms:modified xsi:type="dcterms:W3CDTF">2019-10-09T07:32:02Z</dcterms:modified>
</cp:coreProperties>
</file>